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6256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412A55"/>
              </a:solidFill>
              <a:prstDash val="solid"/>
              <a:round/>
            </a:ln>
          </a:left>
          <a:right>
            <a:ln w="12700" cap="flat">
              <a:solidFill>
                <a:srgbClr val="412A55"/>
              </a:solidFill>
              <a:prstDash val="solid"/>
              <a:round/>
            </a:ln>
          </a:right>
          <a:top>
            <a:ln w="12700" cap="flat">
              <a:solidFill>
                <a:srgbClr val="412A55"/>
              </a:solidFill>
              <a:prstDash val="solid"/>
              <a:round/>
            </a:ln>
          </a:top>
          <a:bottom>
            <a:ln w="12700" cap="flat">
              <a:solidFill>
                <a:srgbClr val="412A55"/>
              </a:solidFill>
              <a:prstDash val="solid"/>
              <a:round/>
            </a:ln>
          </a:bottom>
          <a:insideH>
            <a:ln w="12700" cap="flat">
              <a:solidFill>
                <a:srgbClr val="412A55"/>
              </a:solidFill>
              <a:prstDash val="solid"/>
              <a:round/>
            </a:ln>
          </a:insideH>
          <a:insideV>
            <a:ln w="12700" cap="flat">
              <a:solidFill>
                <a:srgbClr val="412A55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412A55"/>
        </a:fontRef>
        <a:srgbClr val="412A55"/>
      </a:tcTxStyle>
      <a:tcStyle>
        <a:tcBdr>
          <a:left>
            <a:ln w="12700" cap="flat">
              <a:solidFill>
                <a:srgbClr val="412A55"/>
              </a:solidFill>
              <a:prstDash val="solid"/>
              <a:round/>
            </a:ln>
          </a:left>
          <a:right>
            <a:ln w="12700" cap="flat">
              <a:solidFill>
                <a:srgbClr val="412A55"/>
              </a:solidFill>
              <a:prstDash val="solid"/>
              <a:round/>
            </a:ln>
          </a:right>
          <a:top>
            <a:ln w="12700" cap="flat">
              <a:solidFill>
                <a:srgbClr val="412A55"/>
              </a:solidFill>
              <a:prstDash val="solid"/>
              <a:round/>
            </a:ln>
          </a:top>
          <a:bottom>
            <a:ln w="12700" cap="flat">
              <a:solidFill>
                <a:srgbClr val="412A55"/>
              </a:solidFill>
              <a:prstDash val="solid"/>
              <a:round/>
            </a:ln>
          </a:bottom>
          <a:insideH>
            <a:ln w="12700" cap="flat">
              <a:solidFill>
                <a:srgbClr val="412A55"/>
              </a:solidFill>
              <a:prstDash val="solid"/>
              <a:round/>
            </a:ln>
          </a:insideH>
          <a:insideV>
            <a:ln w="12700" cap="flat">
              <a:solidFill>
                <a:srgbClr val="412A55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412A55"/>
        </a:fontRef>
        <a:srgbClr val="412A55"/>
      </a:tcTxStyle>
      <a:tcStyle>
        <a:tcBdr>
          <a:left>
            <a:ln w="12700" cap="flat">
              <a:solidFill>
                <a:srgbClr val="412A55"/>
              </a:solidFill>
              <a:prstDash val="solid"/>
              <a:round/>
            </a:ln>
          </a:left>
          <a:right>
            <a:ln w="12700" cap="flat">
              <a:solidFill>
                <a:srgbClr val="412A55"/>
              </a:solidFill>
              <a:prstDash val="solid"/>
              <a:round/>
            </a:ln>
          </a:right>
          <a:top>
            <a:ln w="38100" cap="flat">
              <a:solidFill>
                <a:srgbClr val="412A55"/>
              </a:solidFill>
              <a:prstDash val="solid"/>
              <a:round/>
            </a:ln>
          </a:top>
          <a:bottom>
            <a:ln w="12700" cap="flat">
              <a:solidFill>
                <a:srgbClr val="412A55"/>
              </a:solidFill>
              <a:prstDash val="solid"/>
              <a:round/>
            </a:ln>
          </a:bottom>
          <a:insideH>
            <a:ln w="12700" cap="flat">
              <a:solidFill>
                <a:srgbClr val="412A55"/>
              </a:solidFill>
              <a:prstDash val="solid"/>
              <a:round/>
            </a:ln>
          </a:insideH>
          <a:insideV>
            <a:ln w="12700" cap="flat">
              <a:solidFill>
                <a:srgbClr val="412A55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412A55"/>
        </a:fontRef>
        <a:srgbClr val="412A55"/>
      </a:tcTxStyle>
      <a:tcStyle>
        <a:tcBdr>
          <a:left>
            <a:ln w="12700" cap="flat">
              <a:solidFill>
                <a:srgbClr val="412A55"/>
              </a:solidFill>
              <a:prstDash val="solid"/>
              <a:round/>
            </a:ln>
          </a:left>
          <a:right>
            <a:ln w="12700" cap="flat">
              <a:solidFill>
                <a:srgbClr val="412A55"/>
              </a:solidFill>
              <a:prstDash val="solid"/>
              <a:round/>
            </a:ln>
          </a:right>
          <a:top>
            <a:ln w="12700" cap="flat">
              <a:solidFill>
                <a:srgbClr val="412A55"/>
              </a:solidFill>
              <a:prstDash val="solid"/>
              <a:round/>
            </a:ln>
          </a:top>
          <a:bottom>
            <a:ln w="38100" cap="flat">
              <a:solidFill>
                <a:srgbClr val="412A55"/>
              </a:solidFill>
              <a:prstDash val="solid"/>
              <a:round/>
            </a:ln>
          </a:bottom>
          <a:insideH>
            <a:ln w="12700" cap="flat">
              <a:solidFill>
                <a:srgbClr val="412A55"/>
              </a:solidFill>
              <a:prstDash val="solid"/>
              <a:round/>
            </a:ln>
          </a:insideH>
          <a:insideV>
            <a:ln w="12700" cap="flat">
              <a:solidFill>
                <a:srgbClr val="412A55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412A55"/>
              </a:solidFill>
              <a:prstDash val="solid"/>
              <a:round/>
            </a:ln>
          </a:left>
          <a:right>
            <a:ln w="12700" cap="flat">
              <a:solidFill>
                <a:srgbClr val="412A55"/>
              </a:solidFill>
              <a:prstDash val="solid"/>
              <a:round/>
            </a:ln>
          </a:right>
          <a:top>
            <a:ln w="12700" cap="flat">
              <a:solidFill>
                <a:srgbClr val="412A55"/>
              </a:solidFill>
              <a:prstDash val="solid"/>
              <a:round/>
            </a:ln>
          </a:top>
          <a:bottom>
            <a:ln w="12700" cap="flat">
              <a:solidFill>
                <a:srgbClr val="412A55"/>
              </a:solidFill>
              <a:prstDash val="solid"/>
              <a:round/>
            </a:ln>
          </a:bottom>
          <a:insideH>
            <a:ln w="12700" cap="flat">
              <a:solidFill>
                <a:srgbClr val="412A55"/>
              </a:solidFill>
              <a:prstDash val="solid"/>
              <a:round/>
            </a:ln>
          </a:insideH>
          <a:insideV>
            <a:ln w="12700" cap="flat">
              <a:solidFill>
                <a:srgbClr val="412A55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ajor">
          <a:srgbClr val="412A55"/>
        </a:fontRef>
        <a:srgbClr val="412A55"/>
      </a:tcTxStyle>
      <a:tcStyle>
        <a:tcBdr>
          <a:left>
            <a:ln w="12700" cap="flat">
              <a:solidFill>
                <a:srgbClr val="412A55"/>
              </a:solidFill>
              <a:prstDash val="solid"/>
              <a:round/>
            </a:ln>
          </a:left>
          <a:right>
            <a:ln w="12700" cap="flat">
              <a:solidFill>
                <a:srgbClr val="412A55"/>
              </a:solidFill>
              <a:prstDash val="solid"/>
              <a:round/>
            </a:ln>
          </a:right>
          <a:top>
            <a:ln w="12700" cap="flat">
              <a:solidFill>
                <a:srgbClr val="412A55"/>
              </a:solidFill>
              <a:prstDash val="solid"/>
              <a:round/>
            </a:ln>
          </a:top>
          <a:bottom>
            <a:ln w="12700" cap="flat">
              <a:solidFill>
                <a:srgbClr val="412A55"/>
              </a:solidFill>
              <a:prstDash val="solid"/>
              <a:round/>
            </a:ln>
          </a:bottom>
          <a:insideH>
            <a:ln w="12700" cap="flat">
              <a:solidFill>
                <a:srgbClr val="412A55"/>
              </a:solidFill>
              <a:prstDash val="solid"/>
              <a:round/>
            </a:ln>
          </a:insideH>
          <a:insideV>
            <a:ln w="12700" cap="flat">
              <a:solidFill>
                <a:srgbClr val="412A55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412A55"/>
        </a:fontRef>
        <a:srgbClr val="412A55"/>
      </a:tcTxStyle>
      <a:tcStyle>
        <a:tcBdr>
          <a:left>
            <a:ln w="12700" cap="flat">
              <a:solidFill>
                <a:srgbClr val="412A55"/>
              </a:solidFill>
              <a:prstDash val="solid"/>
              <a:round/>
            </a:ln>
          </a:left>
          <a:right>
            <a:ln w="12700" cap="flat">
              <a:solidFill>
                <a:srgbClr val="412A55"/>
              </a:solidFill>
              <a:prstDash val="solid"/>
              <a:round/>
            </a:ln>
          </a:right>
          <a:top>
            <a:ln w="38100" cap="flat">
              <a:solidFill>
                <a:srgbClr val="412A55"/>
              </a:solidFill>
              <a:prstDash val="solid"/>
              <a:round/>
            </a:ln>
          </a:top>
          <a:bottom>
            <a:ln w="12700" cap="flat">
              <a:solidFill>
                <a:srgbClr val="412A55"/>
              </a:solidFill>
              <a:prstDash val="solid"/>
              <a:round/>
            </a:ln>
          </a:bottom>
          <a:insideH>
            <a:ln w="12700" cap="flat">
              <a:solidFill>
                <a:srgbClr val="412A55"/>
              </a:solidFill>
              <a:prstDash val="solid"/>
              <a:round/>
            </a:ln>
          </a:insideH>
          <a:insideV>
            <a:ln w="12700" cap="flat">
              <a:solidFill>
                <a:srgbClr val="412A55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412A55"/>
        </a:fontRef>
        <a:srgbClr val="412A55"/>
      </a:tcTxStyle>
      <a:tcStyle>
        <a:tcBdr>
          <a:left>
            <a:ln w="12700" cap="flat">
              <a:solidFill>
                <a:srgbClr val="412A55"/>
              </a:solidFill>
              <a:prstDash val="solid"/>
              <a:round/>
            </a:ln>
          </a:left>
          <a:right>
            <a:ln w="12700" cap="flat">
              <a:solidFill>
                <a:srgbClr val="412A55"/>
              </a:solidFill>
              <a:prstDash val="solid"/>
              <a:round/>
            </a:ln>
          </a:right>
          <a:top>
            <a:ln w="12700" cap="flat">
              <a:solidFill>
                <a:srgbClr val="412A55"/>
              </a:solidFill>
              <a:prstDash val="solid"/>
              <a:round/>
            </a:ln>
          </a:top>
          <a:bottom>
            <a:ln w="38100" cap="flat">
              <a:solidFill>
                <a:srgbClr val="412A55"/>
              </a:solidFill>
              <a:prstDash val="solid"/>
              <a:round/>
            </a:ln>
          </a:bottom>
          <a:insideH>
            <a:ln w="12700" cap="flat">
              <a:solidFill>
                <a:srgbClr val="412A55"/>
              </a:solidFill>
              <a:prstDash val="solid"/>
              <a:round/>
            </a:ln>
          </a:insideH>
          <a:insideV>
            <a:ln w="12700" cap="flat">
              <a:solidFill>
                <a:srgbClr val="412A55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412A55"/>
              </a:solidFill>
              <a:prstDash val="solid"/>
              <a:round/>
            </a:ln>
          </a:left>
          <a:right>
            <a:ln w="12700" cap="flat">
              <a:solidFill>
                <a:srgbClr val="412A55"/>
              </a:solidFill>
              <a:prstDash val="solid"/>
              <a:round/>
            </a:ln>
          </a:right>
          <a:top>
            <a:ln w="12700" cap="flat">
              <a:solidFill>
                <a:srgbClr val="412A55"/>
              </a:solidFill>
              <a:prstDash val="solid"/>
              <a:round/>
            </a:ln>
          </a:top>
          <a:bottom>
            <a:ln w="12700" cap="flat">
              <a:solidFill>
                <a:srgbClr val="412A55"/>
              </a:solidFill>
              <a:prstDash val="solid"/>
              <a:round/>
            </a:ln>
          </a:bottom>
          <a:insideH>
            <a:ln w="12700" cap="flat">
              <a:solidFill>
                <a:srgbClr val="412A55"/>
              </a:solidFill>
              <a:prstDash val="solid"/>
              <a:round/>
            </a:ln>
          </a:insideH>
          <a:insideV>
            <a:ln w="12700" cap="flat">
              <a:solidFill>
                <a:srgbClr val="412A55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ajor">
          <a:srgbClr val="412A55"/>
        </a:fontRef>
        <a:srgbClr val="412A55"/>
      </a:tcTxStyle>
      <a:tcStyle>
        <a:tcBdr>
          <a:left>
            <a:ln w="12700" cap="flat">
              <a:solidFill>
                <a:srgbClr val="412A55"/>
              </a:solidFill>
              <a:prstDash val="solid"/>
              <a:round/>
            </a:ln>
          </a:left>
          <a:right>
            <a:ln w="12700" cap="flat">
              <a:solidFill>
                <a:srgbClr val="412A55"/>
              </a:solidFill>
              <a:prstDash val="solid"/>
              <a:round/>
            </a:ln>
          </a:right>
          <a:top>
            <a:ln w="12700" cap="flat">
              <a:solidFill>
                <a:srgbClr val="412A55"/>
              </a:solidFill>
              <a:prstDash val="solid"/>
              <a:round/>
            </a:ln>
          </a:top>
          <a:bottom>
            <a:ln w="12700" cap="flat">
              <a:solidFill>
                <a:srgbClr val="412A55"/>
              </a:solidFill>
              <a:prstDash val="solid"/>
              <a:round/>
            </a:ln>
          </a:bottom>
          <a:insideH>
            <a:ln w="12700" cap="flat">
              <a:solidFill>
                <a:srgbClr val="412A55"/>
              </a:solidFill>
              <a:prstDash val="solid"/>
              <a:round/>
            </a:ln>
          </a:insideH>
          <a:insideV>
            <a:ln w="12700" cap="flat">
              <a:solidFill>
                <a:srgbClr val="412A55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412A55"/>
        </a:fontRef>
        <a:srgbClr val="412A55"/>
      </a:tcTxStyle>
      <a:tcStyle>
        <a:tcBdr>
          <a:left>
            <a:ln w="12700" cap="flat">
              <a:solidFill>
                <a:srgbClr val="412A55"/>
              </a:solidFill>
              <a:prstDash val="solid"/>
              <a:round/>
            </a:ln>
          </a:left>
          <a:right>
            <a:ln w="12700" cap="flat">
              <a:solidFill>
                <a:srgbClr val="412A55"/>
              </a:solidFill>
              <a:prstDash val="solid"/>
              <a:round/>
            </a:ln>
          </a:right>
          <a:top>
            <a:ln w="38100" cap="flat">
              <a:solidFill>
                <a:srgbClr val="412A55"/>
              </a:solidFill>
              <a:prstDash val="solid"/>
              <a:round/>
            </a:ln>
          </a:top>
          <a:bottom>
            <a:ln w="12700" cap="flat">
              <a:solidFill>
                <a:srgbClr val="412A55"/>
              </a:solidFill>
              <a:prstDash val="solid"/>
              <a:round/>
            </a:ln>
          </a:bottom>
          <a:insideH>
            <a:ln w="12700" cap="flat">
              <a:solidFill>
                <a:srgbClr val="412A55"/>
              </a:solidFill>
              <a:prstDash val="solid"/>
              <a:round/>
            </a:ln>
          </a:insideH>
          <a:insideV>
            <a:ln w="12700" cap="flat">
              <a:solidFill>
                <a:srgbClr val="412A55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412A55"/>
        </a:fontRef>
        <a:srgbClr val="412A55"/>
      </a:tcTxStyle>
      <a:tcStyle>
        <a:tcBdr>
          <a:left>
            <a:ln w="12700" cap="flat">
              <a:solidFill>
                <a:srgbClr val="412A55"/>
              </a:solidFill>
              <a:prstDash val="solid"/>
              <a:round/>
            </a:ln>
          </a:left>
          <a:right>
            <a:ln w="12700" cap="flat">
              <a:solidFill>
                <a:srgbClr val="412A55"/>
              </a:solidFill>
              <a:prstDash val="solid"/>
              <a:round/>
            </a:ln>
          </a:right>
          <a:top>
            <a:ln w="12700" cap="flat">
              <a:solidFill>
                <a:srgbClr val="412A55"/>
              </a:solidFill>
              <a:prstDash val="solid"/>
              <a:round/>
            </a:ln>
          </a:top>
          <a:bottom>
            <a:ln w="38100" cap="flat">
              <a:solidFill>
                <a:srgbClr val="412A55"/>
              </a:solidFill>
              <a:prstDash val="solid"/>
              <a:round/>
            </a:ln>
          </a:bottom>
          <a:insideH>
            <a:ln w="12700" cap="flat">
              <a:solidFill>
                <a:srgbClr val="412A55"/>
              </a:solidFill>
              <a:prstDash val="solid"/>
              <a:round/>
            </a:ln>
          </a:insideH>
          <a:insideV>
            <a:ln w="12700" cap="flat">
              <a:solidFill>
                <a:srgbClr val="412A55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412A55"/>
          </a:solidFill>
        </a:fill>
      </a:tcStyle>
    </a:band2H>
    <a:firstCol>
      <a:tcTxStyle b="on" i="off">
        <a:fontRef idx="major">
          <a:srgbClr val="412A55"/>
        </a:fontRef>
        <a:srgbClr val="412A5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12A55"/>
          </a:solidFill>
        </a:fill>
      </a:tcStyle>
    </a:lastRow>
    <a:firstRow>
      <a:tcTxStyle b="on" i="off">
        <a:fontRef idx="major">
          <a:srgbClr val="412A55"/>
        </a:fontRef>
        <a:srgbClr val="412A5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412A55"/>
              </a:solidFill>
              <a:prstDash val="solid"/>
              <a:round/>
            </a:ln>
          </a:left>
          <a:right>
            <a:ln w="12700" cap="flat">
              <a:solidFill>
                <a:srgbClr val="412A55"/>
              </a:solidFill>
              <a:prstDash val="solid"/>
              <a:round/>
            </a:ln>
          </a:right>
          <a:top>
            <a:ln w="12700" cap="flat">
              <a:solidFill>
                <a:srgbClr val="412A55"/>
              </a:solidFill>
              <a:prstDash val="solid"/>
              <a:round/>
            </a:ln>
          </a:top>
          <a:bottom>
            <a:ln w="12700" cap="flat">
              <a:solidFill>
                <a:srgbClr val="412A55"/>
              </a:solidFill>
              <a:prstDash val="solid"/>
              <a:round/>
            </a:ln>
          </a:bottom>
          <a:insideH>
            <a:ln w="12700" cap="flat">
              <a:solidFill>
                <a:srgbClr val="412A55"/>
              </a:solidFill>
              <a:prstDash val="solid"/>
              <a:round/>
            </a:ln>
          </a:insideH>
          <a:insideV>
            <a:ln w="12700" cap="flat">
              <a:solidFill>
                <a:srgbClr val="412A55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412A55"/>
        </a:fontRef>
        <a:srgbClr val="412A55"/>
      </a:tcTxStyle>
      <a:tcStyle>
        <a:tcBdr>
          <a:left>
            <a:ln w="12700" cap="flat">
              <a:solidFill>
                <a:srgbClr val="412A55"/>
              </a:solidFill>
              <a:prstDash val="solid"/>
              <a:round/>
            </a:ln>
          </a:left>
          <a:right>
            <a:ln w="12700" cap="flat">
              <a:solidFill>
                <a:srgbClr val="412A55"/>
              </a:solidFill>
              <a:prstDash val="solid"/>
              <a:round/>
            </a:ln>
          </a:right>
          <a:top>
            <a:ln w="12700" cap="flat">
              <a:solidFill>
                <a:srgbClr val="412A55"/>
              </a:solidFill>
              <a:prstDash val="solid"/>
              <a:round/>
            </a:ln>
          </a:top>
          <a:bottom>
            <a:ln w="12700" cap="flat">
              <a:solidFill>
                <a:srgbClr val="412A55"/>
              </a:solidFill>
              <a:prstDash val="solid"/>
              <a:round/>
            </a:ln>
          </a:bottom>
          <a:insideH>
            <a:ln w="12700" cap="flat">
              <a:solidFill>
                <a:srgbClr val="412A55"/>
              </a:solidFill>
              <a:prstDash val="solid"/>
              <a:round/>
            </a:ln>
          </a:insideH>
          <a:insideV>
            <a:ln w="12700" cap="flat">
              <a:solidFill>
                <a:srgbClr val="412A55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412A55"/>
        </a:fontRef>
        <a:srgbClr val="412A55"/>
      </a:tcTxStyle>
      <a:tcStyle>
        <a:tcBdr>
          <a:left>
            <a:ln w="12700" cap="flat">
              <a:solidFill>
                <a:srgbClr val="412A55"/>
              </a:solidFill>
              <a:prstDash val="solid"/>
              <a:round/>
            </a:ln>
          </a:left>
          <a:right>
            <a:ln w="12700" cap="flat">
              <a:solidFill>
                <a:srgbClr val="412A55"/>
              </a:solidFill>
              <a:prstDash val="solid"/>
              <a:round/>
            </a:ln>
          </a:right>
          <a:top>
            <a:ln w="38100" cap="flat">
              <a:solidFill>
                <a:srgbClr val="412A55"/>
              </a:solidFill>
              <a:prstDash val="solid"/>
              <a:round/>
            </a:ln>
          </a:top>
          <a:bottom>
            <a:ln w="12700" cap="flat">
              <a:solidFill>
                <a:srgbClr val="412A55"/>
              </a:solidFill>
              <a:prstDash val="solid"/>
              <a:round/>
            </a:ln>
          </a:bottom>
          <a:insideH>
            <a:ln w="12700" cap="flat">
              <a:solidFill>
                <a:srgbClr val="412A55"/>
              </a:solidFill>
              <a:prstDash val="solid"/>
              <a:round/>
            </a:ln>
          </a:insideH>
          <a:insideV>
            <a:ln w="12700" cap="flat">
              <a:solidFill>
                <a:srgbClr val="412A55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412A55"/>
        </a:fontRef>
        <a:srgbClr val="412A55"/>
      </a:tcTxStyle>
      <a:tcStyle>
        <a:tcBdr>
          <a:left>
            <a:ln w="12700" cap="flat">
              <a:solidFill>
                <a:srgbClr val="412A55"/>
              </a:solidFill>
              <a:prstDash val="solid"/>
              <a:round/>
            </a:ln>
          </a:left>
          <a:right>
            <a:ln w="12700" cap="flat">
              <a:solidFill>
                <a:srgbClr val="412A55"/>
              </a:solidFill>
              <a:prstDash val="solid"/>
              <a:round/>
            </a:ln>
          </a:right>
          <a:top>
            <a:ln w="12700" cap="flat">
              <a:solidFill>
                <a:srgbClr val="412A55"/>
              </a:solidFill>
              <a:prstDash val="solid"/>
              <a:round/>
            </a:ln>
          </a:top>
          <a:bottom>
            <a:ln w="38100" cap="flat">
              <a:solidFill>
                <a:srgbClr val="412A55"/>
              </a:solidFill>
              <a:prstDash val="solid"/>
              <a:round/>
            </a:ln>
          </a:bottom>
          <a:insideH>
            <a:ln w="12700" cap="flat">
              <a:solidFill>
                <a:srgbClr val="412A55"/>
              </a:solidFill>
              <a:prstDash val="solid"/>
              <a:round/>
            </a:ln>
          </a:insideH>
          <a:insideV>
            <a:ln w="12700" cap="flat">
              <a:solidFill>
                <a:srgbClr val="412A55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96" y="-472"/>
      </p:cViewPr>
      <p:guideLst>
        <p:guide orient="horz" pos="2880"/>
        <p:guide pos="5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64292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een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16256000" cy="264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7625" tIns="47625" rIns="47625" bIns="47625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073444" y="3251200"/>
            <a:ext cx="6366935" cy="5283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76527" y="8340514"/>
            <a:ext cx="273607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EFDFD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EFDFD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EFDFD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EFDFD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EFDFD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EFDFD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EFDFD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EFDFD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EFDFD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95111" marR="0" indent="-395111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39609" marR="0" indent="-395111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284109" marR="0" indent="-395109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28609" marR="0" indent="-395109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173109" marR="0" indent="-395109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17609" marR="0" indent="-395109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062109" marR="0" indent="-395109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06611" marR="0" indent="-395109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3951111" marR="0" indent="-395111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9" Type="http://schemas.openxmlformats.org/officeDocument/2006/relationships/image" Target="../media/image9.pn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33" Type="http://schemas.openxmlformats.org/officeDocument/2006/relationships/image" Target="../media/image33.png"/><Relationship Id="rId34" Type="http://schemas.openxmlformats.org/officeDocument/2006/relationships/image" Target="../media/image34.png"/><Relationship Id="rId35" Type="http://schemas.openxmlformats.org/officeDocument/2006/relationships/image" Target="../media/image35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37" Type="http://schemas.openxmlformats.org/officeDocument/2006/relationships/image" Target="../media/image37.png"/><Relationship Id="rId38" Type="http://schemas.openxmlformats.org/officeDocument/2006/relationships/image" Target="../media/image38.jpeg"/><Relationship Id="rId39" Type="http://schemas.openxmlformats.org/officeDocument/2006/relationships/image" Target="../media/image39.jpeg"/><Relationship Id="rId40" Type="http://schemas.openxmlformats.org/officeDocument/2006/relationships/image" Target="../media/image40.png"/><Relationship Id="rId41" Type="http://schemas.openxmlformats.org/officeDocument/2006/relationships/image" Target="../media/image41.png"/><Relationship Id="rId42" Type="http://schemas.openxmlformats.org/officeDocument/2006/relationships/image" Target="../media/image42.jpeg"/><Relationship Id="rId43" Type="http://schemas.openxmlformats.org/officeDocument/2006/relationships/image" Target="../media/image43.jpeg"/><Relationship Id="rId44" Type="http://schemas.openxmlformats.org/officeDocument/2006/relationships/image" Target="../media/image44.png"/><Relationship Id="rId45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png"/><Relationship Id="rId3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if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s/zdho7j755lpyu43/Hynday_28032019_v10_ALL.mp4?dl=0" TargetMode="External"/><Relationship Id="rId4" Type="http://schemas.openxmlformats.org/officeDocument/2006/relationships/image" Target="../media/image52.png"/><Relationship Id="rId5" Type="http://schemas.openxmlformats.org/officeDocument/2006/relationships/hyperlink" Target="https://www.dropbox.com/s/ceoc6dxa8q1b75e/%D0%9F%D0%B5%D1%80%D1%81%D0%BE%D0%BD%D0%B0%D0%BB%D0%B8%D0%B7%D0%B8%D1%80%D0%BE%D0%B2%D0%B0%D0%BD%D0%BD%D0%BE%D0%B5%20%D0%B2%D0%B8%D0%B4%D0%B5%D0%BE%202.mp4?dl=0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806" y="1638801"/>
            <a:ext cx="11118799" cy="5590809"/>
          </a:xfrm>
          <a:prstGeom prst="rect">
            <a:avLst/>
          </a:prstGeom>
        </p:spPr>
      </p:pic>
      <p:sp>
        <p:nvSpPr>
          <p:cNvPr id="20" name="Видеореклама в премиальном контенте."/>
          <p:cNvSpPr txBox="1"/>
          <p:nvPr/>
        </p:nvSpPr>
        <p:spPr>
          <a:xfrm>
            <a:off x="5042146" y="7898077"/>
            <a:ext cx="5637658" cy="325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150000"/>
              </a:lnSpc>
              <a:defRPr sz="2100">
                <a:solidFill>
                  <a:srgbClr val="535353"/>
                </a:solidFill>
                <a:latin typeface="Gotham Pro"/>
                <a:ea typeface="Gotham Pro"/>
                <a:cs typeface="Gotham Pro"/>
                <a:sym typeface="Gotham Pro"/>
              </a:defRPr>
            </a:lvl1pPr>
          </a:lstStyle>
          <a:p>
            <a:r>
              <a:t>Видеореклама в премиальном контенте.</a:t>
            </a:r>
          </a:p>
        </p:txBody>
      </p:sp>
      <p:sp>
        <p:nvSpPr>
          <p:cNvPr id="22" name="Line"/>
          <p:cNvSpPr/>
          <p:nvPr/>
        </p:nvSpPr>
        <p:spPr>
          <a:xfrm>
            <a:off x="7321190" y="6967552"/>
            <a:ext cx="901121" cy="1"/>
          </a:xfrm>
          <a:prstGeom prst="line">
            <a:avLst/>
          </a:prstGeom>
          <a:ln w="25400">
            <a:solidFill>
              <a:srgbClr val="A7A7A7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бращаем внимание аудитории на вашу…"/>
          <p:cNvSpPr txBox="1"/>
          <p:nvPr/>
        </p:nvSpPr>
        <p:spPr>
          <a:xfrm>
            <a:off x="2855480" y="6570567"/>
            <a:ext cx="10545040" cy="175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10000"/>
              </a:lnSpc>
              <a:defRPr sz="3500">
                <a:solidFill>
                  <a:srgbClr val="838383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Обращаем внимание аудитории на вашу </a:t>
            </a:r>
          </a:p>
          <a:p>
            <a:pPr>
              <a:lnSpc>
                <a:spcPct val="110000"/>
              </a:lnSpc>
              <a:defRPr sz="3500">
                <a:solidFill>
                  <a:srgbClr val="838383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видеорекламу, при  соблюдении 100% прозрачности.</a:t>
            </a:r>
          </a:p>
        </p:txBody>
      </p:sp>
      <p:grpSp>
        <p:nvGrpSpPr>
          <p:cNvPr id="67" name="Group"/>
          <p:cNvGrpSpPr/>
          <p:nvPr/>
        </p:nvGrpSpPr>
        <p:grpSpPr>
          <a:xfrm>
            <a:off x="1000403" y="2375623"/>
            <a:ext cx="14255195" cy="2864511"/>
            <a:chOff x="0" y="0"/>
            <a:chExt cx="14255193" cy="2864510"/>
          </a:xfrm>
        </p:grpSpPr>
        <p:pic>
          <p:nvPicPr>
            <p:cNvPr id="25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0037" y="596991"/>
              <a:ext cx="1081537" cy="3254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" name="thequestion_black.png" descr="thequestion_black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40767" b="33408"/>
            <a:stretch>
              <a:fillRect/>
            </a:stretch>
          </p:blipFill>
          <p:spPr>
            <a:xfrm>
              <a:off x="0" y="2374650"/>
              <a:ext cx="1663194" cy="3221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" name="expert_zagl2.png" descr="expert_zagl2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8160" t="36927" r="8160" b="36927"/>
            <a:stretch>
              <a:fillRect/>
            </a:stretch>
          </p:blipFill>
          <p:spPr>
            <a:xfrm>
              <a:off x="3587085" y="2377533"/>
              <a:ext cx="1704712" cy="2787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" name="logotip-za-rulem.png" descr="logotip-za-rulem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613033" y="63845"/>
              <a:ext cx="1247396" cy="2672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" name="unnamed (7).jpg" descr="unnamed (7).jp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645603" y="561289"/>
              <a:ext cx="442709" cy="4427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" name="mens-health.png" descr="mens-health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873714" y="2377533"/>
              <a:ext cx="1230399" cy="2542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" name="logo.png" descr="logo.png"/>
            <p:cNvPicPr>
              <a:picLocks noChangeAspect="1"/>
            </p:cNvPicPr>
            <p:nvPr/>
          </p:nvPicPr>
          <p:blipFill>
            <a:blip r:embed="rId8">
              <a:extLst/>
            </a:blip>
            <a:srcRect/>
            <a:stretch>
              <a:fillRect/>
            </a:stretch>
          </p:blipFill>
          <p:spPr>
            <a:xfrm>
              <a:off x="12458548" y="535224"/>
              <a:ext cx="1671228" cy="4223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" name="Forbes_logo.svg.png" descr="Forbes_logo.svg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294364" y="1177681"/>
              <a:ext cx="1351523" cy="3535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" name="Logo_Kommersant.svg.png" descr="Logo_Kommersant.svg.pn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2131154" y="1242117"/>
              <a:ext cx="2124040" cy="2973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" name="Vedomosti-Logo-1024x195.png" descr="Vedomosti-Logo-1024x195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758603" y="1792001"/>
              <a:ext cx="2009908" cy="3827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" name="tvrain-v2.png" descr="tvrain-v2.png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794212" y="612970"/>
              <a:ext cx="1413941" cy="3254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" name="logo_1280.png" descr="logo_1280.png"/>
            <p:cNvPicPr>
              <a:picLocks noChangeAspect="1"/>
            </p:cNvPicPr>
            <p:nvPr/>
          </p:nvPicPr>
          <p:blipFill>
            <a:blip r:embed="rId13">
              <a:extLst/>
            </a:blip>
            <a:srcRect b="17399"/>
            <a:stretch>
              <a:fillRect/>
            </a:stretch>
          </p:blipFill>
          <p:spPr>
            <a:xfrm>
              <a:off x="5453253" y="42152"/>
              <a:ext cx="2653335" cy="3106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" name="orig.png" descr="orig.png"/>
            <p:cNvPicPr>
              <a:picLocks noChangeAspect="1"/>
            </p:cNvPicPr>
            <p:nvPr/>
          </p:nvPicPr>
          <p:blipFill>
            <a:blip r:embed="rId14">
              <a:extLst/>
            </a:blip>
            <a:srcRect l="25000" t="22755" r="20508" b="22086"/>
            <a:stretch>
              <a:fillRect/>
            </a:stretch>
          </p:blipFill>
          <p:spPr>
            <a:xfrm>
              <a:off x="6205846" y="1804389"/>
              <a:ext cx="357189" cy="361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822"/>
                  </a:lnTo>
                  <a:lnTo>
                    <a:pt x="0" y="5643"/>
                  </a:lnTo>
                  <a:lnTo>
                    <a:pt x="3912" y="5667"/>
                  </a:lnTo>
                  <a:lnTo>
                    <a:pt x="7824" y="5714"/>
                  </a:lnTo>
                  <a:lnTo>
                    <a:pt x="7824" y="5833"/>
                  </a:lnTo>
                  <a:lnTo>
                    <a:pt x="7824" y="10978"/>
                  </a:lnTo>
                  <a:lnTo>
                    <a:pt x="7824" y="11049"/>
                  </a:lnTo>
                  <a:lnTo>
                    <a:pt x="7824" y="16265"/>
                  </a:lnTo>
                  <a:lnTo>
                    <a:pt x="3912" y="16289"/>
                  </a:lnTo>
                  <a:lnTo>
                    <a:pt x="0" y="16313"/>
                  </a:lnTo>
                  <a:lnTo>
                    <a:pt x="0" y="18944"/>
                  </a:lnTo>
                  <a:lnTo>
                    <a:pt x="0" y="21600"/>
                  </a:lnTo>
                  <a:lnTo>
                    <a:pt x="3888" y="21600"/>
                  </a:lnTo>
                  <a:lnTo>
                    <a:pt x="7728" y="21600"/>
                  </a:lnTo>
                  <a:lnTo>
                    <a:pt x="10656" y="19110"/>
                  </a:lnTo>
                  <a:lnTo>
                    <a:pt x="13584" y="16621"/>
                  </a:lnTo>
                  <a:lnTo>
                    <a:pt x="13608" y="11168"/>
                  </a:lnTo>
                  <a:lnTo>
                    <a:pt x="13656" y="5714"/>
                  </a:lnTo>
                  <a:lnTo>
                    <a:pt x="17616" y="5667"/>
                  </a:lnTo>
                  <a:lnTo>
                    <a:pt x="21600" y="5643"/>
                  </a:lnTo>
                  <a:lnTo>
                    <a:pt x="21600" y="0"/>
                  </a:lnTo>
                  <a:lnTo>
                    <a:pt x="10800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38" name="aif_logo.png" descr="aif_logo.png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216028" y="1820489"/>
              <a:ext cx="1301859" cy="310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" name="the_bell_logo_1200_630.png" descr="the_bell_logo_1200_630.png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668009" y="2206827"/>
              <a:ext cx="1252731" cy="6576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" name="Inc._magazine_logo.png" descr="Inc._magazine_logo.png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308612" y="593114"/>
              <a:ext cx="1006627" cy="3592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1" name="1_E5lMHh1Zz10c6KQx6WoWUg.png" descr="1_E5lMHh1Zz10c6KQx6WoWUg.png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183293" y="1127127"/>
              <a:ext cx="402233" cy="4022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" name="logo (1).png" descr="logo (1).png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9014424" y="1848330"/>
              <a:ext cx="1022507" cy="2400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" name="ELLE_Magazine_Logo.svg.png" descr="ELLE_Magazine_Logo.svg.png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3299006" y="2355992"/>
              <a:ext cx="726592" cy="2973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" name="google-play-app_72411.png" descr="google-play-app_72411.png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9569142" y="1153996"/>
              <a:ext cx="422399" cy="4223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" name="stretched_se_logo.png" descr="stretched_se_logo.png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09324" y="1219251"/>
              <a:ext cx="1802478" cy="3430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" name="1544629175_e-news.su_1200px-echo_of_moscow_logo_svg.png" descr="1544629175_e-news.su_1200px-echo_of_moscow_logo_svg.png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984503" y="2219021"/>
              <a:ext cx="1247395" cy="5514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" name="Rambler_full_logo2.png" descr="Rambler_full_logo2.png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445515" y="104330"/>
              <a:ext cx="1608277" cy="343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" name="IMENI-236341.png" descr="IMENI-236341.png"/>
            <p:cNvPicPr>
              <a:picLocks noChangeAspect="1"/>
            </p:cNvPicPr>
            <p:nvPr/>
          </p:nvPicPr>
          <p:blipFill>
            <a:blip r:embed="rId25">
              <a:extLst/>
            </a:blip>
            <a:srcRect l="3370" t="4761" r="3452" b="5749"/>
            <a:stretch>
              <a:fillRect/>
            </a:stretch>
          </p:blipFill>
          <p:spPr>
            <a:xfrm>
              <a:off x="7092789" y="1138386"/>
              <a:ext cx="709635" cy="402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extrusionOk="0">
                  <a:moveTo>
                    <a:pt x="10725" y="0"/>
                  </a:moveTo>
                  <a:cubicBezTo>
                    <a:pt x="2228" y="0"/>
                    <a:pt x="-1" y="50"/>
                    <a:pt x="0" y="277"/>
                  </a:cubicBezTo>
                  <a:cubicBezTo>
                    <a:pt x="1" y="435"/>
                    <a:pt x="466" y="5229"/>
                    <a:pt x="1039" y="10917"/>
                  </a:cubicBezTo>
                  <a:cubicBezTo>
                    <a:pt x="1611" y="16605"/>
                    <a:pt x="2077" y="21333"/>
                    <a:pt x="2077" y="21429"/>
                  </a:cubicBezTo>
                  <a:cubicBezTo>
                    <a:pt x="2077" y="21526"/>
                    <a:pt x="6472" y="21600"/>
                    <a:pt x="11836" y="21600"/>
                  </a:cubicBezTo>
                  <a:lnTo>
                    <a:pt x="21594" y="21600"/>
                  </a:lnTo>
                  <a:lnTo>
                    <a:pt x="21594" y="11152"/>
                  </a:lnTo>
                  <a:cubicBezTo>
                    <a:pt x="21599" y="5399"/>
                    <a:pt x="21575" y="531"/>
                    <a:pt x="21534" y="341"/>
                  </a:cubicBezTo>
                  <a:cubicBezTo>
                    <a:pt x="21468" y="38"/>
                    <a:pt x="20142" y="0"/>
                    <a:pt x="10725" y="0"/>
                  </a:cubicBezTo>
                  <a:close/>
                  <a:moveTo>
                    <a:pt x="2705" y="981"/>
                  </a:moveTo>
                  <a:cubicBezTo>
                    <a:pt x="4200" y="945"/>
                    <a:pt x="6713" y="957"/>
                    <a:pt x="10833" y="981"/>
                  </a:cubicBezTo>
                  <a:lnTo>
                    <a:pt x="20894" y="1045"/>
                  </a:lnTo>
                  <a:lnTo>
                    <a:pt x="20894" y="10811"/>
                  </a:lnTo>
                  <a:lnTo>
                    <a:pt x="20894" y="20577"/>
                  </a:lnTo>
                  <a:lnTo>
                    <a:pt x="11836" y="20640"/>
                  </a:lnTo>
                  <a:cubicBezTo>
                    <a:pt x="4679" y="20687"/>
                    <a:pt x="2743" y="20634"/>
                    <a:pt x="2645" y="20406"/>
                  </a:cubicBezTo>
                  <a:cubicBezTo>
                    <a:pt x="2577" y="20247"/>
                    <a:pt x="2335" y="18203"/>
                    <a:pt x="2101" y="15864"/>
                  </a:cubicBezTo>
                  <a:cubicBezTo>
                    <a:pt x="1868" y="13525"/>
                    <a:pt x="1442" y="9341"/>
                    <a:pt x="1159" y="6567"/>
                  </a:cubicBezTo>
                  <a:cubicBezTo>
                    <a:pt x="877" y="3794"/>
                    <a:pt x="676" y="1382"/>
                    <a:pt x="713" y="1215"/>
                  </a:cubicBezTo>
                  <a:cubicBezTo>
                    <a:pt x="740" y="1091"/>
                    <a:pt x="1210" y="1017"/>
                    <a:pt x="2705" y="981"/>
                  </a:cubicBezTo>
                  <a:close/>
                  <a:moveTo>
                    <a:pt x="11280" y="3859"/>
                  </a:moveTo>
                  <a:cubicBezTo>
                    <a:pt x="9926" y="3859"/>
                    <a:pt x="9006" y="7087"/>
                    <a:pt x="9142" y="11386"/>
                  </a:cubicBezTo>
                  <a:cubicBezTo>
                    <a:pt x="9240" y="14462"/>
                    <a:pt x="9769" y="16548"/>
                    <a:pt x="10640" y="17378"/>
                  </a:cubicBezTo>
                  <a:cubicBezTo>
                    <a:pt x="11600" y="18292"/>
                    <a:pt x="12683" y="16833"/>
                    <a:pt x="13176" y="13966"/>
                  </a:cubicBezTo>
                  <a:cubicBezTo>
                    <a:pt x="13403" y="12649"/>
                    <a:pt x="13432" y="11976"/>
                    <a:pt x="13382" y="10107"/>
                  </a:cubicBezTo>
                  <a:cubicBezTo>
                    <a:pt x="13327" y="8102"/>
                    <a:pt x="13266" y="7638"/>
                    <a:pt x="12874" y="6269"/>
                  </a:cubicBezTo>
                  <a:cubicBezTo>
                    <a:pt x="12364" y="4485"/>
                    <a:pt x="11951" y="3859"/>
                    <a:pt x="11280" y="3859"/>
                  </a:cubicBezTo>
                  <a:close/>
                  <a:moveTo>
                    <a:pt x="3780" y="3902"/>
                  </a:moveTo>
                  <a:lnTo>
                    <a:pt x="3780" y="10683"/>
                  </a:lnTo>
                  <a:lnTo>
                    <a:pt x="3780" y="17463"/>
                  </a:lnTo>
                  <a:lnTo>
                    <a:pt x="4287" y="17463"/>
                  </a:lnTo>
                  <a:lnTo>
                    <a:pt x="4807" y="17463"/>
                  </a:lnTo>
                  <a:lnTo>
                    <a:pt x="4843" y="13966"/>
                  </a:lnTo>
                  <a:cubicBezTo>
                    <a:pt x="4877" y="10672"/>
                    <a:pt x="4900" y="10466"/>
                    <a:pt x="5145" y="10384"/>
                  </a:cubicBezTo>
                  <a:cubicBezTo>
                    <a:pt x="5686" y="10203"/>
                    <a:pt x="5760" y="9253"/>
                    <a:pt x="5242" y="9147"/>
                  </a:cubicBezTo>
                  <a:lnTo>
                    <a:pt x="4879" y="9084"/>
                  </a:lnTo>
                  <a:lnTo>
                    <a:pt x="4879" y="7122"/>
                  </a:lnTo>
                  <a:lnTo>
                    <a:pt x="4879" y="5181"/>
                  </a:lnTo>
                  <a:lnTo>
                    <a:pt x="5495" y="5096"/>
                  </a:lnTo>
                  <a:cubicBezTo>
                    <a:pt x="6118" y="5026"/>
                    <a:pt x="6183" y="4930"/>
                    <a:pt x="6039" y="4265"/>
                  </a:cubicBezTo>
                  <a:cubicBezTo>
                    <a:pt x="5975" y="3973"/>
                    <a:pt x="5743" y="3902"/>
                    <a:pt x="4867" y="3902"/>
                  </a:cubicBezTo>
                  <a:lnTo>
                    <a:pt x="3780" y="3902"/>
                  </a:lnTo>
                  <a:close/>
                  <a:moveTo>
                    <a:pt x="6775" y="3902"/>
                  </a:moveTo>
                  <a:lnTo>
                    <a:pt x="6775" y="10683"/>
                  </a:lnTo>
                  <a:lnTo>
                    <a:pt x="6775" y="17463"/>
                  </a:lnTo>
                  <a:lnTo>
                    <a:pt x="7935" y="17463"/>
                  </a:lnTo>
                  <a:cubicBezTo>
                    <a:pt x="8870" y="17463"/>
                    <a:pt x="9103" y="17395"/>
                    <a:pt x="9167" y="17101"/>
                  </a:cubicBezTo>
                  <a:cubicBezTo>
                    <a:pt x="9314" y="16422"/>
                    <a:pt x="9240" y="16338"/>
                    <a:pt x="8490" y="16269"/>
                  </a:cubicBezTo>
                  <a:lnTo>
                    <a:pt x="7741" y="16205"/>
                  </a:lnTo>
                  <a:lnTo>
                    <a:pt x="7705" y="10064"/>
                  </a:lnTo>
                  <a:lnTo>
                    <a:pt x="7681" y="3902"/>
                  </a:lnTo>
                  <a:lnTo>
                    <a:pt x="7222" y="3902"/>
                  </a:lnTo>
                  <a:lnTo>
                    <a:pt x="6775" y="3902"/>
                  </a:lnTo>
                  <a:close/>
                  <a:moveTo>
                    <a:pt x="13985" y="3902"/>
                  </a:moveTo>
                  <a:cubicBezTo>
                    <a:pt x="13587" y="3902"/>
                    <a:pt x="13540" y="3976"/>
                    <a:pt x="13599" y="4435"/>
                  </a:cubicBezTo>
                  <a:cubicBezTo>
                    <a:pt x="13635" y="4720"/>
                    <a:pt x="13868" y="7111"/>
                    <a:pt x="14118" y="9766"/>
                  </a:cubicBezTo>
                  <a:cubicBezTo>
                    <a:pt x="14368" y="12421"/>
                    <a:pt x="14642" y="15245"/>
                    <a:pt x="14722" y="16035"/>
                  </a:cubicBezTo>
                  <a:cubicBezTo>
                    <a:pt x="14868" y="17464"/>
                    <a:pt x="14874" y="17463"/>
                    <a:pt x="15314" y="17463"/>
                  </a:cubicBezTo>
                  <a:cubicBezTo>
                    <a:pt x="15746" y="17463"/>
                    <a:pt x="15755" y="17459"/>
                    <a:pt x="15761" y="16504"/>
                  </a:cubicBezTo>
                  <a:cubicBezTo>
                    <a:pt x="15768" y="15154"/>
                    <a:pt x="16311" y="10179"/>
                    <a:pt x="16461" y="10086"/>
                  </a:cubicBezTo>
                  <a:cubicBezTo>
                    <a:pt x="16529" y="10044"/>
                    <a:pt x="16711" y="11342"/>
                    <a:pt x="16872" y="12986"/>
                  </a:cubicBezTo>
                  <a:cubicBezTo>
                    <a:pt x="17356" y="17937"/>
                    <a:pt x="17275" y="17463"/>
                    <a:pt x="17766" y="17463"/>
                  </a:cubicBezTo>
                  <a:cubicBezTo>
                    <a:pt x="18177" y="17463"/>
                    <a:pt x="18195" y="17431"/>
                    <a:pt x="18200" y="16610"/>
                  </a:cubicBezTo>
                  <a:cubicBezTo>
                    <a:pt x="18203" y="16136"/>
                    <a:pt x="18440" y="13421"/>
                    <a:pt x="18732" y="10576"/>
                  </a:cubicBezTo>
                  <a:cubicBezTo>
                    <a:pt x="19023" y="7731"/>
                    <a:pt x="19295" y="5059"/>
                    <a:pt x="19336" y="4648"/>
                  </a:cubicBezTo>
                  <a:cubicBezTo>
                    <a:pt x="19404" y="3949"/>
                    <a:pt x="19383" y="3902"/>
                    <a:pt x="19034" y="3902"/>
                  </a:cubicBezTo>
                  <a:lnTo>
                    <a:pt x="18659" y="3902"/>
                  </a:lnTo>
                  <a:lnTo>
                    <a:pt x="18369" y="6973"/>
                  </a:lnTo>
                  <a:cubicBezTo>
                    <a:pt x="18029" y="10589"/>
                    <a:pt x="17928" y="11386"/>
                    <a:pt x="17766" y="11386"/>
                  </a:cubicBezTo>
                  <a:cubicBezTo>
                    <a:pt x="17699" y="11386"/>
                    <a:pt x="17499" y="9720"/>
                    <a:pt x="17319" y="7698"/>
                  </a:cubicBezTo>
                  <a:lnTo>
                    <a:pt x="16993" y="4030"/>
                  </a:lnTo>
                  <a:lnTo>
                    <a:pt x="16485" y="3945"/>
                  </a:lnTo>
                  <a:cubicBezTo>
                    <a:pt x="16026" y="3878"/>
                    <a:pt x="15984" y="3919"/>
                    <a:pt x="16051" y="4371"/>
                  </a:cubicBezTo>
                  <a:cubicBezTo>
                    <a:pt x="16143" y="4998"/>
                    <a:pt x="15575" y="10755"/>
                    <a:pt x="15386" y="11088"/>
                  </a:cubicBezTo>
                  <a:cubicBezTo>
                    <a:pt x="15206" y="11406"/>
                    <a:pt x="15193" y="11375"/>
                    <a:pt x="14843" y="7698"/>
                  </a:cubicBezTo>
                  <a:cubicBezTo>
                    <a:pt x="14462" y="3695"/>
                    <a:pt x="14513" y="3902"/>
                    <a:pt x="13985" y="3902"/>
                  </a:cubicBezTo>
                  <a:close/>
                  <a:moveTo>
                    <a:pt x="11280" y="4627"/>
                  </a:moveTo>
                  <a:cubicBezTo>
                    <a:pt x="11321" y="4638"/>
                    <a:pt x="11366" y="4683"/>
                    <a:pt x="11413" y="4734"/>
                  </a:cubicBezTo>
                  <a:cubicBezTo>
                    <a:pt x="12096" y="5473"/>
                    <a:pt x="12370" y="7207"/>
                    <a:pt x="12367" y="10768"/>
                  </a:cubicBezTo>
                  <a:cubicBezTo>
                    <a:pt x="12365" y="13407"/>
                    <a:pt x="12123" y="15459"/>
                    <a:pt x="11715" y="16227"/>
                  </a:cubicBezTo>
                  <a:cubicBezTo>
                    <a:pt x="11378" y="16859"/>
                    <a:pt x="11217" y="16918"/>
                    <a:pt x="10906" y="16504"/>
                  </a:cubicBezTo>
                  <a:cubicBezTo>
                    <a:pt x="10452" y="15900"/>
                    <a:pt x="10240" y="14449"/>
                    <a:pt x="10181" y="11472"/>
                  </a:cubicBezTo>
                  <a:cubicBezTo>
                    <a:pt x="10111" y="7954"/>
                    <a:pt x="10285" y="6229"/>
                    <a:pt x="10809" y="5203"/>
                  </a:cubicBezTo>
                  <a:cubicBezTo>
                    <a:pt x="11037" y="4757"/>
                    <a:pt x="11156" y="4594"/>
                    <a:pt x="11280" y="4627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49" name="1_0HVC-YXi6eygF6ia0JfrFw.png" descr="1_0HVC-YXi6eygF6ia0JfrFw.png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2452114" y="2303559"/>
              <a:ext cx="402233" cy="4022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" name="6c6cb52-3c73f9d.png" descr="6c6cb52-3c73f9d.png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553000" y="652535"/>
              <a:ext cx="1789279" cy="1976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" name="RcGELo64i.png" descr="RcGELo64i.png"/>
            <p:cNvPicPr>
              <a:picLocks noChangeAspect="1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8460762" y="1163072"/>
              <a:ext cx="615943" cy="3827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" name="ria_logo.png" descr="ria_logo.png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381553" y="1164059"/>
              <a:ext cx="1301731" cy="4022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" name="WDay-logo.png" descr="WDay-logo.png"/>
            <p:cNvPicPr>
              <a:picLocks noChangeAspect="1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0274126" y="2387015"/>
              <a:ext cx="1733328" cy="2973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" name="001-sovsport.ru-250x250.png" descr="001-sovsport.ru-250x250.png"/>
            <p:cNvPicPr>
              <a:picLocks noChangeAspect="1"/>
            </p:cNvPicPr>
            <p:nvPr/>
          </p:nvPicPr>
          <p:blipFill>
            <a:blip r:embed="rId31">
              <a:extLst/>
            </a:blip>
            <a:srcRect t="29867" b="29867"/>
            <a:stretch>
              <a:fillRect/>
            </a:stretch>
          </p:blipFill>
          <p:spPr>
            <a:xfrm>
              <a:off x="107421" y="86671"/>
              <a:ext cx="738608" cy="2973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5" name="pjhM9OIsxySdatHRnML6FNW094197tOfFVCKUqfMAq7a1P5d64ian8Y2t8WVEa.png" descr="pjhM9OIsxySdatHRnML6FNW094197tOfFVCKUqfMAq7a1P5d64ian8Y2t8WVEa.png"/>
            <p:cNvPicPr>
              <a:picLocks noChangeAspect="1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356320" y="613749"/>
              <a:ext cx="1025240" cy="3377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" name="a8379e636e0de5b4e1d6e6c2c9a399c3.png" descr="a8379e636e0de5b4e1d6e6c2c9a399c3.png"/>
            <p:cNvPicPr>
              <a:picLocks noChangeAspect="1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2203266" y="1805655"/>
              <a:ext cx="1924556" cy="3819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" name="izvestia.png" descr="izvestia.png"/>
            <p:cNvPicPr>
              <a:picLocks noChangeAspect="1"/>
            </p:cNvPicPr>
            <p:nvPr/>
          </p:nvPicPr>
          <p:blipFill>
            <a:blip r:embed="rId34">
              <a:extLst/>
            </a:blip>
            <a:srcRect t="32284" b="32284"/>
            <a:stretch>
              <a:fillRect/>
            </a:stretch>
          </p:blipFill>
          <p:spPr>
            <a:xfrm>
              <a:off x="3344874" y="78026"/>
              <a:ext cx="1815801" cy="3168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8" name="1460641160_6244.png" descr="1460641160_6244.png"/>
            <p:cNvPicPr>
              <a:picLocks noChangeAspect="1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7000309" y="1867480"/>
              <a:ext cx="1576780" cy="2317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" name="logo-lenta-ru.png" descr="logo-lenta-ru.png"/>
            <p:cNvPicPr>
              <a:picLocks noChangeAspect="1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0359412" y="1257063"/>
              <a:ext cx="1585534" cy="2787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" name="logotip-gazeta-ru.png" descr="logotip-gazeta-ru.png"/>
            <p:cNvPicPr>
              <a:picLocks noChangeAspect="1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30225" y="1837380"/>
              <a:ext cx="1893340" cy="3254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1" name="8ot_cMIPRFM.jpg" descr="8ot_cMIPRFM.jpg"/>
            <p:cNvPicPr>
              <a:picLocks noChangeAspect="1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8563905" y="2314071"/>
              <a:ext cx="1436225" cy="3613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2" name="27894.970.jpg" descr="27894.970.jpg"/>
            <p:cNvPicPr>
              <a:picLocks noChangeAspect="1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0802853" y="495591"/>
              <a:ext cx="1230399" cy="5282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3" name="Psychologies_logo.png" descr="Psychologies_logo.png"/>
            <p:cNvPicPr>
              <a:picLocks noChangeAspect="1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0222478" y="28557"/>
              <a:ext cx="1859403" cy="3592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4" name="mc-logo2.png" descr="mc-logo2.png"/>
            <p:cNvPicPr>
              <a:picLocks noChangeAspect="1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8075109" y="0"/>
              <a:ext cx="2204947" cy="4163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5" name="maxim_logo_NewCol.jpg" descr="maxim_logo_NewCol.jpg"/>
            <p:cNvPicPr>
              <a:picLocks noChangeAspect="1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8940338" y="586802"/>
              <a:ext cx="1379304" cy="3291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6" name="b889wrb0mygws880scoksgosgs4k8w.jpeg" descr="b889wrb0mygws880scoksgosgs4k8w.jpeg"/>
            <p:cNvPicPr>
              <a:picLocks noChangeAspect="1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0311274" y="1822463"/>
              <a:ext cx="1413941" cy="3552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8" name="Line"/>
          <p:cNvSpPr/>
          <p:nvPr/>
        </p:nvSpPr>
        <p:spPr>
          <a:xfrm>
            <a:off x="1024032" y="5967572"/>
            <a:ext cx="14207936" cy="1"/>
          </a:xfrm>
          <a:prstGeom prst="line">
            <a:avLst/>
          </a:prstGeom>
          <a:ln w="12700">
            <a:solidFill>
              <a:srgbClr val="000000">
                <a:alpha val="17863"/>
              </a:srgbClr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9" name="Line"/>
          <p:cNvSpPr/>
          <p:nvPr/>
        </p:nvSpPr>
        <p:spPr>
          <a:xfrm>
            <a:off x="2751670" y="1201938"/>
            <a:ext cx="12216257" cy="1"/>
          </a:xfrm>
          <a:prstGeom prst="line">
            <a:avLst/>
          </a:prstGeom>
          <a:ln w="12700">
            <a:solidFill>
              <a:srgbClr val="A7A7A7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70" name="Image" descr="Image"/>
          <p:cNvPicPr>
            <a:picLocks noChangeAspect="1"/>
          </p:cNvPicPr>
          <p:nvPr/>
        </p:nvPicPr>
        <p:blipFill>
          <a:blip r:embed="rId44">
            <a:extLst/>
          </a:blip>
          <a:stretch>
            <a:fillRect/>
          </a:stretch>
        </p:blipFill>
        <p:spPr>
          <a:xfrm>
            <a:off x="1103128" y="1026675"/>
            <a:ext cx="1329739" cy="513560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2019-03-28 22.17.07.jpg" descr="2019-03-28 22.17.07.jpg"/>
          <p:cNvPicPr>
            <a:picLocks noChangeAspect="1"/>
          </p:cNvPicPr>
          <p:nvPr/>
        </p:nvPicPr>
        <p:blipFill>
          <a:blip r:embed="rId45">
            <a:extLst/>
          </a:blip>
          <a:stretch>
            <a:fillRect/>
          </a:stretch>
        </p:blipFill>
        <p:spPr>
          <a:xfrm>
            <a:off x="14125343" y="7879351"/>
            <a:ext cx="1072560" cy="3088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В отличие от ТВ, интернет может общаться…"/>
          <p:cNvSpPr txBox="1"/>
          <p:nvPr/>
        </p:nvSpPr>
        <p:spPr>
          <a:xfrm>
            <a:off x="2575115" y="7062465"/>
            <a:ext cx="11105770" cy="1155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10000"/>
              </a:lnSpc>
              <a:defRPr sz="3400" spc="34">
                <a:solidFill>
                  <a:srgbClr val="838383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В отличие от ТВ, интернет может общаться </a:t>
            </a:r>
          </a:p>
          <a:p>
            <a:pPr>
              <a:lnSpc>
                <a:spcPct val="110000"/>
              </a:lnSpc>
              <a:defRPr sz="3400" spc="34">
                <a:solidFill>
                  <a:srgbClr val="838383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с помощью персонально адресованного сообщения.</a:t>
            </a:r>
          </a:p>
        </p:txBody>
      </p:sp>
      <p:grpSp>
        <p:nvGrpSpPr>
          <p:cNvPr id="77" name="Group"/>
          <p:cNvGrpSpPr/>
          <p:nvPr/>
        </p:nvGrpSpPr>
        <p:grpSpPr>
          <a:xfrm>
            <a:off x="2397999" y="1770065"/>
            <a:ext cx="11133639" cy="4765094"/>
            <a:chOff x="477917" y="0"/>
            <a:chExt cx="11133637" cy="4765093"/>
          </a:xfrm>
        </p:grpSpPr>
        <p:sp>
          <p:nvSpPr>
            <p:cNvPr id="74" name="Circle"/>
            <p:cNvSpPr/>
            <p:nvPr/>
          </p:nvSpPr>
          <p:spPr>
            <a:xfrm>
              <a:off x="6859704" y="0"/>
              <a:ext cx="4751850" cy="4751850"/>
            </a:xfrm>
            <a:prstGeom prst="ellipse">
              <a:avLst/>
            </a:prstGeom>
            <a:solidFill>
              <a:srgbClr val="83E29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75" name="Circle"/>
            <p:cNvSpPr/>
            <p:nvPr/>
          </p:nvSpPr>
          <p:spPr>
            <a:xfrm>
              <a:off x="477917" y="13242"/>
              <a:ext cx="4751850" cy="4751851"/>
            </a:xfrm>
            <a:prstGeom prst="ellipse">
              <a:avLst/>
            </a:prstGeom>
            <a:solidFill>
              <a:srgbClr val="F0F0F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76" name="VS"/>
            <p:cNvSpPr txBox="1"/>
            <p:nvPr/>
          </p:nvSpPr>
          <p:spPr>
            <a:xfrm>
              <a:off x="4610179" y="1879271"/>
              <a:ext cx="2680002" cy="10544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lnSpc>
                  <a:spcPct val="140000"/>
                </a:lnSpc>
                <a:defRPr sz="7900" i="1">
                  <a:solidFill>
                    <a:srgbClr val="5A4479"/>
                  </a:solidFill>
                  <a:latin typeface="Gotham Pro Black"/>
                  <a:ea typeface="Gotham Pro Black"/>
                  <a:cs typeface="Gotham Pro Black"/>
                  <a:sym typeface="Gotham Pro Black"/>
                </a:defRPr>
              </a:lvl1pPr>
            </a:lstStyle>
            <a:p>
              <a:r>
                <a:rPr b="1" dirty="0">
                  <a:latin typeface="Helvetica"/>
                  <a:cs typeface="Helvetica"/>
                </a:rPr>
                <a:t>VS</a:t>
              </a:r>
            </a:p>
          </p:txBody>
        </p:sp>
      </p:grpSp>
      <p:sp>
        <p:nvSpPr>
          <p:cNvPr id="78" name="Line"/>
          <p:cNvSpPr/>
          <p:nvPr/>
        </p:nvSpPr>
        <p:spPr>
          <a:xfrm>
            <a:off x="2751670" y="1201938"/>
            <a:ext cx="12216257" cy="1"/>
          </a:xfrm>
          <a:prstGeom prst="line">
            <a:avLst/>
          </a:prstGeom>
          <a:ln w="12700">
            <a:solidFill>
              <a:srgbClr val="A7A7A7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7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3128" y="1026675"/>
            <a:ext cx="1329739" cy="51356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39863" y="3175476"/>
            <a:ext cx="3715526" cy="2182871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658117" y="3258936"/>
            <a:ext cx="2946866" cy="19905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Как завоевать внимание человека в эру переизбытка…"/>
          <p:cNvSpPr txBox="1"/>
          <p:nvPr/>
        </p:nvSpPr>
        <p:spPr>
          <a:xfrm>
            <a:off x="2319242" y="6703974"/>
            <a:ext cx="11617516" cy="175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10000"/>
              </a:lnSpc>
              <a:defRPr sz="3500">
                <a:solidFill>
                  <a:srgbClr val="838383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Как завоевать внимание человека в эру переизбытка </a:t>
            </a:r>
          </a:p>
          <a:p>
            <a:pPr>
              <a:lnSpc>
                <a:spcPct val="110000"/>
              </a:lnSpc>
              <a:defRPr sz="3500">
                <a:solidFill>
                  <a:srgbClr val="838383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обезличенной информации и рекламного шума?</a:t>
            </a:r>
          </a:p>
        </p:txBody>
      </p:sp>
      <p:grpSp>
        <p:nvGrpSpPr>
          <p:cNvPr id="87" name="Group"/>
          <p:cNvGrpSpPr/>
          <p:nvPr/>
        </p:nvGrpSpPr>
        <p:grpSpPr>
          <a:xfrm>
            <a:off x="2417616" y="1774601"/>
            <a:ext cx="11141368" cy="4740695"/>
            <a:chOff x="-31" y="38"/>
            <a:chExt cx="11141366" cy="4740693"/>
          </a:xfrm>
        </p:grpSpPr>
        <p:sp>
          <p:nvSpPr>
            <p:cNvPr id="84" name="Arrow"/>
            <p:cNvSpPr/>
            <p:nvPr/>
          </p:nvSpPr>
          <p:spPr>
            <a:xfrm>
              <a:off x="5099673" y="2100636"/>
              <a:ext cx="925578" cy="925578"/>
            </a:xfrm>
            <a:prstGeom prst="rightArrow">
              <a:avLst>
                <a:gd name="adj1" fmla="val 53746"/>
                <a:gd name="adj2" fmla="val 64588"/>
              </a:avLst>
            </a:prstGeom>
            <a:solidFill>
              <a:srgbClr val="75DCA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85" name="33.jpg" descr="33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512" t="1920" r="40176" b="1542"/>
            <a:stretch>
              <a:fillRect/>
            </a:stretch>
          </p:blipFill>
          <p:spPr>
            <a:xfrm>
              <a:off x="-32" y="17711"/>
              <a:ext cx="4712955" cy="4712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0595" extrusionOk="0">
                  <a:moveTo>
                    <a:pt x="9840" y="0"/>
                  </a:moveTo>
                  <a:cubicBezTo>
                    <a:pt x="7322" y="0"/>
                    <a:pt x="4803" y="1005"/>
                    <a:pt x="2882" y="3016"/>
                  </a:cubicBezTo>
                  <a:cubicBezTo>
                    <a:pt x="-961" y="7037"/>
                    <a:pt x="-961" y="13557"/>
                    <a:pt x="2882" y="17579"/>
                  </a:cubicBezTo>
                  <a:cubicBezTo>
                    <a:pt x="6724" y="21600"/>
                    <a:pt x="12954" y="21600"/>
                    <a:pt x="16796" y="17579"/>
                  </a:cubicBezTo>
                  <a:cubicBezTo>
                    <a:pt x="20639" y="13557"/>
                    <a:pt x="20639" y="7037"/>
                    <a:pt x="16796" y="3016"/>
                  </a:cubicBezTo>
                  <a:cubicBezTo>
                    <a:pt x="14875" y="1005"/>
                    <a:pt x="12358" y="0"/>
                    <a:pt x="9840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86" name="33.jpg" descr="33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7883" t="1796" r="17884" b="1797"/>
            <a:stretch>
              <a:fillRect/>
            </a:stretch>
          </p:blipFill>
          <p:spPr>
            <a:xfrm rot="10779683">
              <a:off x="6414495" y="13923"/>
              <a:ext cx="4712954" cy="4712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0595" extrusionOk="0">
                  <a:moveTo>
                    <a:pt x="9840" y="0"/>
                  </a:moveTo>
                  <a:cubicBezTo>
                    <a:pt x="7322" y="0"/>
                    <a:pt x="4803" y="1005"/>
                    <a:pt x="2882" y="3016"/>
                  </a:cubicBezTo>
                  <a:cubicBezTo>
                    <a:pt x="-961" y="7037"/>
                    <a:pt x="-961" y="13557"/>
                    <a:pt x="2882" y="17579"/>
                  </a:cubicBezTo>
                  <a:cubicBezTo>
                    <a:pt x="6724" y="21600"/>
                    <a:pt x="12954" y="21600"/>
                    <a:pt x="16796" y="17579"/>
                  </a:cubicBezTo>
                  <a:cubicBezTo>
                    <a:pt x="20639" y="13557"/>
                    <a:pt x="20639" y="7037"/>
                    <a:pt x="16796" y="3016"/>
                  </a:cubicBezTo>
                  <a:cubicBezTo>
                    <a:pt x="14875" y="1005"/>
                    <a:pt x="12358" y="0"/>
                    <a:pt x="9840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88" name="Line"/>
          <p:cNvSpPr/>
          <p:nvPr/>
        </p:nvSpPr>
        <p:spPr>
          <a:xfrm>
            <a:off x="2751670" y="1201938"/>
            <a:ext cx="12216257" cy="1"/>
          </a:xfrm>
          <a:prstGeom prst="line">
            <a:avLst/>
          </a:prstGeom>
          <a:ln w="12700">
            <a:solidFill>
              <a:srgbClr val="A7A7A7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8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3128" y="1026675"/>
            <a:ext cx="1329739" cy="5135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24929" y="1196299"/>
            <a:ext cx="3406142" cy="5039415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Line"/>
          <p:cNvSpPr/>
          <p:nvPr/>
        </p:nvSpPr>
        <p:spPr>
          <a:xfrm>
            <a:off x="2751670" y="1201938"/>
            <a:ext cx="12216257" cy="1"/>
          </a:xfrm>
          <a:prstGeom prst="line">
            <a:avLst/>
          </a:prstGeom>
          <a:ln w="12700">
            <a:solidFill>
              <a:srgbClr val="A7A7A7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3" name="Персонализация является ключевым инструментом…"/>
          <p:cNvSpPr txBox="1"/>
          <p:nvPr/>
        </p:nvSpPr>
        <p:spPr>
          <a:xfrm>
            <a:off x="2489263" y="7072704"/>
            <a:ext cx="11277474" cy="1181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ct val="110000"/>
              </a:lnSpc>
              <a:defRPr sz="3500">
                <a:solidFill>
                  <a:srgbClr val="838383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Персонализация является ключевым инструментом </a:t>
            </a:r>
          </a:p>
          <a:p>
            <a:pPr>
              <a:lnSpc>
                <a:spcPct val="110000"/>
              </a:lnSpc>
              <a:defRPr sz="3500">
                <a:solidFill>
                  <a:srgbClr val="838383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для достижения внимания со стороны человека.</a:t>
            </a:r>
          </a:p>
        </p:txBody>
      </p:sp>
      <p:pic>
        <p:nvPicPr>
          <p:cNvPr id="9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3128" y="1026675"/>
            <a:ext cx="1329739" cy="5135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Проблемы персонализации:"/>
          <p:cNvSpPr txBox="1"/>
          <p:nvPr/>
        </p:nvSpPr>
        <p:spPr>
          <a:xfrm>
            <a:off x="4868212" y="2014516"/>
            <a:ext cx="6371083" cy="1333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40000"/>
              </a:lnSpc>
              <a:defRPr sz="3500" spc="35">
                <a:solidFill>
                  <a:srgbClr val="838383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Проблемы персонализации: </a:t>
            </a:r>
          </a:p>
        </p:txBody>
      </p:sp>
      <p:sp>
        <p:nvSpPr>
          <p:cNvPr id="97" name="Line"/>
          <p:cNvSpPr/>
          <p:nvPr/>
        </p:nvSpPr>
        <p:spPr>
          <a:xfrm>
            <a:off x="2751670" y="1201938"/>
            <a:ext cx="12216257" cy="1"/>
          </a:xfrm>
          <a:prstGeom prst="line">
            <a:avLst/>
          </a:prstGeom>
          <a:ln w="12700">
            <a:solidFill>
              <a:srgbClr val="A7A7A7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9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3128" y="1026675"/>
            <a:ext cx="1329739" cy="513560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1"/>
          <p:cNvSpPr txBox="1"/>
          <p:nvPr/>
        </p:nvSpPr>
        <p:spPr>
          <a:xfrm>
            <a:off x="1066840" y="3558404"/>
            <a:ext cx="1266572" cy="2522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40000"/>
              </a:lnSpc>
              <a:defRPr sz="21500">
                <a:solidFill>
                  <a:srgbClr val="513491"/>
                </a:solidFill>
                <a:latin typeface="Gotham Pro Black"/>
                <a:ea typeface="Gotham Pro Black"/>
                <a:cs typeface="Gotham Pro Black"/>
                <a:sym typeface="Gotham Pro Black"/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100" name="2"/>
          <p:cNvSpPr txBox="1"/>
          <p:nvPr/>
        </p:nvSpPr>
        <p:spPr>
          <a:xfrm>
            <a:off x="8337492" y="3520305"/>
            <a:ext cx="1818133" cy="2522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40000"/>
              </a:lnSpc>
              <a:defRPr sz="21500">
                <a:solidFill>
                  <a:srgbClr val="6BCA8A"/>
                </a:solidFill>
                <a:latin typeface="Gotham Pro Black"/>
                <a:ea typeface="Gotham Pro Black"/>
                <a:cs typeface="Gotham Pro Black"/>
                <a:sym typeface="Gotham Pro Black"/>
              </a:defRPr>
            </a:lvl1pPr>
          </a:lstStyle>
          <a:p>
            <a:r>
              <a:rPr dirty="0" smtClean="0"/>
              <a:t>2</a:t>
            </a:r>
            <a:endParaRPr dirty="0"/>
          </a:p>
        </p:txBody>
      </p:sp>
      <p:sp>
        <p:nvSpPr>
          <p:cNvPr id="101" name="Отсутсвие валидных данных…"/>
          <p:cNvSpPr txBox="1"/>
          <p:nvPr/>
        </p:nvSpPr>
        <p:spPr>
          <a:xfrm>
            <a:off x="928452" y="6841953"/>
            <a:ext cx="6431126" cy="183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10000"/>
              </a:lnSpc>
              <a:defRPr sz="2600">
                <a:solidFill>
                  <a:srgbClr val="838383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Отсутсвие валидных данных </a:t>
            </a:r>
          </a:p>
          <a:p>
            <a:pPr algn="l">
              <a:lnSpc>
                <a:spcPct val="110000"/>
              </a:lnSpc>
              <a:defRPr sz="2600">
                <a:solidFill>
                  <a:srgbClr val="838383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о пользователе в существующих решениях.</a:t>
            </a:r>
          </a:p>
        </p:txBody>
      </p:sp>
      <p:sp>
        <p:nvSpPr>
          <p:cNvPr id="102" name="Закрытость крупных игроков…"/>
          <p:cNvSpPr txBox="1"/>
          <p:nvPr/>
        </p:nvSpPr>
        <p:spPr>
          <a:xfrm>
            <a:off x="8357165" y="6849676"/>
            <a:ext cx="6426135" cy="1728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10000"/>
              </a:lnSpc>
              <a:defRPr sz="2500">
                <a:solidFill>
                  <a:srgbClr val="838383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Закрытость крупных игроков </a:t>
            </a:r>
          </a:p>
          <a:p>
            <a:pPr algn="l">
              <a:lnSpc>
                <a:spcPct val="110000"/>
              </a:lnSpc>
              <a:defRPr sz="2500">
                <a:solidFill>
                  <a:srgbClr val="838383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в отношении этих данных </a:t>
            </a:r>
          </a:p>
          <a:p>
            <a:pPr algn="l">
              <a:lnSpc>
                <a:spcPct val="110000"/>
              </a:lnSpc>
              <a:defRPr sz="2500">
                <a:solidFill>
                  <a:srgbClr val="838383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и ограничения по размещению кодов.</a:t>
            </a:r>
          </a:p>
        </p:txBody>
      </p:sp>
      <p:sp>
        <p:nvSpPr>
          <p:cNvPr id="103" name="Line"/>
          <p:cNvSpPr/>
          <p:nvPr/>
        </p:nvSpPr>
        <p:spPr>
          <a:xfrm>
            <a:off x="8465354" y="6849675"/>
            <a:ext cx="6267045" cy="1"/>
          </a:xfrm>
          <a:prstGeom prst="line">
            <a:avLst/>
          </a:prstGeom>
          <a:ln w="25400">
            <a:solidFill>
              <a:srgbClr val="DDDDDD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4" name="Line"/>
          <p:cNvSpPr/>
          <p:nvPr/>
        </p:nvSpPr>
        <p:spPr>
          <a:xfrm>
            <a:off x="1039136" y="6849675"/>
            <a:ext cx="6267045" cy="1"/>
          </a:xfrm>
          <a:prstGeom prst="line">
            <a:avLst/>
          </a:prstGeom>
          <a:ln w="25400">
            <a:solidFill>
              <a:srgbClr val="DDDDDD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441" y="3469995"/>
            <a:ext cx="4628380" cy="2327265"/>
          </a:xfrm>
          <a:prstGeom prst="rect">
            <a:avLst/>
          </a:prstGeom>
        </p:spPr>
      </p:pic>
      <p:sp>
        <p:nvSpPr>
          <p:cNvPr id="106" name="Line"/>
          <p:cNvSpPr/>
          <p:nvPr/>
        </p:nvSpPr>
        <p:spPr>
          <a:xfrm>
            <a:off x="2751670" y="1201938"/>
            <a:ext cx="12216257" cy="1"/>
          </a:xfrm>
          <a:prstGeom prst="line">
            <a:avLst/>
          </a:prstGeom>
          <a:ln w="12700">
            <a:solidFill>
              <a:srgbClr val="A7A7A7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7" name="Динамические видеокреаитвы…"/>
          <p:cNvSpPr txBox="1"/>
          <p:nvPr/>
        </p:nvSpPr>
        <p:spPr>
          <a:xfrm>
            <a:off x="4666853" y="7079054"/>
            <a:ext cx="6773800" cy="1232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20000"/>
              </a:lnSpc>
              <a:defRPr sz="3500">
                <a:solidFill>
                  <a:srgbClr val="838383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Динамические видеокреаитвы </a:t>
            </a:r>
          </a:p>
          <a:p>
            <a:pPr>
              <a:lnSpc>
                <a:spcPct val="120000"/>
              </a:lnSpc>
              <a:defRPr sz="3500">
                <a:solidFill>
                  <a:srgbClr val="838383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на основе данных MRG.</a:t>
            </a:r>
          </a:p>
        </p:txBody>
      </p:sp>
      <p:sp>
        <p:nvSpPr>
          <p:cNvPr id="109" name="Line"/>
          <p:cNvSpPr/>
          <p:nvPr/>
        </p:nvSpPr>
        <p:spPr>
          <a:xfrm flipV="1">
            <a:off x="8053753" y="4165599"/>
            <a:ext cx="1" cy="746184"/>
          </a:xfrm>
          <a:prstGeom prst="line">
            <a:avLst/>
          </a:prstGeom>
          <a:ln w="25400">
            <a:solidFill>
              <a:srgbClr val="A7A7A7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0" name="Line"/>
          <p:cNvSpPr/>
          <p:nvPr/>
        </p:nvSpPr>
        <p:spPr>
          <a:xfrm flipH="1">
            <a:off x="7687499" y="4538691"/>
            <a:ext cx="746183" cy="1"/>
          </a:xfrm>
          <a:prstGeom prst="line">
            <a:avLst/>
          </a:prstGeom>
          <a:ln w="25400">
            <a:solidFill>
              <a:srgbClr val="A7A7A7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1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04490" y="3245676"/>
            <a:ext cx="4332343" cy="2754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3128" y="1026675"/>
            <a:ext cx="1329739" cy="5135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Line"/>
          <p:cNvSpPr/>
          <p:nvPr/>
        </p:nvSpPr>
        <p:spPr>
          <a:xfrm>
            <a:off x="2751670" y="1201938"/>
            <a:ext cx="12216257" cy="1"/>
          </a:xfrm>
          <a:prstGeom prst="line">
            <a:avLst/>
          </a:prstGeom>
          <a:ln w="12700">
            <a:solidFill>
              <a:srgbClr val="A7A7A7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1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3128" y="1026675"/>
            <a:ext cx="1329739" cy="513560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Как это работает."/>
          <p:cNvSpPr txBox="1"/>
          <p:nvPr/>
        </p:nvSpPr>
        <p:spPr>
          <a:xfrm>
            <a:off x="6200616" y="7453730"/>
            <a:ext cx="3854768" cy="609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40000"/>
              </a:lnSpc>
              <a:defRPr sz="3500">
                <a:solidFill>
                  <a:srgbClr val="838383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dirty="0"/>
              <a:t>Как это работает.</a:t>
            </a:r>
          </a:p>
        </p:txBody>
      </p:sp>
      <p:grpSp>
        <p:nvGrpSpPr>
          <p:cNvPr id="126" name="Group">
            <a:hlinkClick r:id="rId3"/>
          </p:cNvPr>
          <p:cNvGrpSpPr/>
          <p:nvPr/>
        </p:nvGrpSpPr>
        <p:grpSpPr>
          <a:xfrm>
            <a:off x="1064540" y="2739429"/>
            <a:ext cx="6684624" cy="4289247"/>
            <a:chOff x="-21591" y="0"/>
            <a:chExt cx="6684622" cy="4289245"/>
          </a:xfrm>
        </p:grpSpPr>
        <p:grpSp>
          <p:nvGrpSpPr>
            <p:cNvPr id="123" name="Group"/>
            <p:cNvGrpSpPr/>
            <p:nvPr/>
          </p:nvGrpSpPr>
          <p:grpSpPr>
            <a:xfrm>
              <a:off x="-21591" y="0"/>
              <a:ext cx="6684622" cy="4289245"/>
              <a:chOff x="-21590" y="0"/>
              <a:chExt cx="6684620" cy="4289244"/>
            </a:xfrm>
          </p:grpSpPr>
          <p:pic>
            <p:nvPicPr>
              <p:cNvPr id="117" name="Image" descr="Image"/>
              <p:cNvPicPr>
                <a:picLocks/>
              </p:cNvPicPr>
              <p:nvPr/>
            </p:nvPicPr>
            <p:blipFill>
              <a:blip r:embed="rId4">
                <a:extLst/>
              </a:blip>
              <a:srcRect l="12826" t="10203" r="21080" b="17969"/>
              <a:stretch>
                <a:fillRect/>
              </a:stretch>
            </p:blipFill>
            <p:spPr>
              <a:xfrm>
                <a:off x="65651" y="0"/>
                <a:ext cx="6597379" cy="366505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122" name="Group"/>
              <p:cNvGrpSpPr/>
              <p:nvPr/>
            </p:nvGrpSpPr>
            <p:grpSpPr>
              <a:xfrm>
                <a:off x="-21590" y="3755765"/>
                <a:ext cx="6676122" cy="533479"/>
                <a:chOff x="-21589" y="-60922"/>
                <a:chExt cx="6676120" cy="533476"/>
              </a:xfrm>
            </p:grpSpPr>
            <p:sp>
              <p:nvSpPr>
                <p:cNvPr id="118" name="Скачать видео — Пример рекламного видео"/>
                <p:cNvSpPr txBox="1"/>
                <p:nvPr/>
              </p:nvSpPr>
              <p:spPr>
                <a:xfrm>
                  <a:off x="-21589" y="-60922"/>
                  <a:ext cx="5787248" cy="53347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lnSpc>
                      <a:spcPct val="140000"/>
                    </a:lnSpc>
                    <a:defRPr sz="2100" u="sng">
                      <a:solidFill>
                        <a:srgbClr val="838383"/>
                      </a:solidFill>
                      <a:latin typeface="+mn-lt"/>
                      <a:ea typeface="+mn-ea"/>
                      <a:cs typeface="+mn-cs"/>
                      <a:sym typeface="Helvetica Neue"/>
                    </a:defRPr>
                  </a:lvl1pPr>
                </a:lstStyle>
                <a:p>
                  <a:r>
                    <a:rPr dirty="0">
                      <a:hlinkClick r:id="rId3"/>
                    </a:rPr>
                    <a:t>Скачать видео — Пример рекламного видео</a:t>
                  </a:r>
                  <a:endParaRPr dirty="0"/>
                </a:p>
              </p:txBody>
            </p:sp>
            <p:grpSp>
              <p:nvGrpSpPr>
                <p:cNvPr id="121" name="Group"/>
                <p:cNvGrpSpPr/>
                <p:nvPr/>
              </p:nvGrpSpPr>
              <p:grpSpPr>
                <a:xfrm>
                  <a:off x="6388857" y="36881"/>
                  <a:ext cx="265674" cy="338543"/>
                  <a:chOff x="0" y="0"/>
                  <a:chExt cx="265673" cy="338542"/>
                </a:xfrm>
              </p:grpSpPr>
              <p:sp>
                <p:nvSpPr>
                  <p:cNvPr id="119" name="Arrow"/>
                  <p:cNvSpPr/>
                  <p:nvPr/>
                </p:nvSpPr>
                <p:spPr>
                  <a:xfrm rot="5400000">
                    <a:off x="-1" y="-1"/>
                    <a:ext cx="265675" cy="265675"/>
                  </a:xfrm>
                  <a:prstGeom prst="rightArrow">
                    <a:avLst>
                      <a:gd name="adj1" fmla="val 53746"/>
                      <a:gd name="adj2" fmla="val 64588"/>
                    </a:avLst>
                  </a:prstGeom>
                  <a:solidFill>
                    <a:srgbClr val="75DCA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20" name="Line"/>
                  <p:cNvSpPr/>
                  <p:nvPr/>
                </p:nvSpPr>
                <p:spPr>
                  <a:xfrm>
                    <a:off x="2096" y="338542"/>
                    <a:ext cx="261481" cy="1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73DCA5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</p:grpSp>
        </p:grpSp>
        <p:sp>
          <p:nvSpPr>
            <p:cNvPr id="124" name="Circle"/>
            <p:cNvSpPr/>
            <p:nvPr/>
          </p:nvSpPr>
          <p:spPr>
            <a:xfrm>
              <a:off x="2696514" y="1286470"/>
              <a:ext cx="1270001" cy="1270001"/>
            </a:xfrm>
            <a:prstGeom prst="ellipse">
              <a:avLst/>
            </a:prstGeom>
            <a:solidFill>
              <a:srgbClr val="000000">
                <a:alpha val="37122"/>
              </a:srgbClr>
            </a:solidFill>
            <a:ln w="25400" cap="flat">
              <a:solidFill>
                <a:srgbClr val="FFFFFF">
                  <a:alpha val="37122"/>
                </a:srgbClr>
              </a:solidFill>
              <a:prstDash val="solid"/>
              <a:round/>
            </a:ln>
            <a:effectLst>
              <a:outerShdw blurRad="38100" dist="25400" dir="5400000" rotWithShape="0">
                <a:srgbClr val="000000">
                  <a:alpha val="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25" name="Triangle"/>
            <p:cNvSpPr/>
            <p:nvPr/>
          </p:nvSpPr>
          <p:spPr>
            <a:xfrm rot="5400000">
              <a:off x="3229756" y="1784565"/>
              <a:ext cx="335222" cy="273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36" name="Group">
            <a:hlinkClick r:id="rId5"/>
          </p:cNvPr>
          <p:cNvGrpSpPr/>
          <p:nvPr/>
        </p:nvGrpSpPr>
        <p:grpSpPr>
          <a:xfrm>
            <a:off x="8273883" y="2746513"/>
            <a:ext cx="6730130" cy="4282162"/>
            <a:chOff x="-22042" y="0"/>
            <a:chExt cx="6730129" cy="4282161"/>
          </a:xfrm>
        </p:grpSpPr>
        <p:grpSp>
          <p:nvGrpSpPr>
            <p:cNvPr id="133" name="Group"/>
            <p:cNvGrpSpPr/>
            <p:nvPr/>
          </p:nvGrpSpPr>
          <p:grpSpPr>
            <a:xfrm>
              <a:off x="-22042" y="0"/>
              <a:ext cx="6730129" cy="4282161"/>
              <a:chOff x="-22042" y="0"/>
              <a:chExt cx="6730128" cy="4282160"/>
            </a:xfrm>
          </p:grpSpPr>
          <p:sp>
            <p:nvSpPr>
              <p:cNvPr id="127" name="Rectangle"/>
              <p:cNvSpPr/>
              <p:nvPr/>
            </p:nvSpPr>
            <p:spPr>
              <a:xfrm>
                <a:off x="91233" y="0"/>
                <a:ext cx="6597520" cy="3650974"/>
              </a:xfrm>
              <a:prstGeom prst="rect">
                <a:avLst/>
              </a:prstGeom>
              <a:solidFill>
                <a:srgbClr val="412A5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28" name="Персонализированное видео"/>
              <p:cNvSpPr txBox="1"/>
              <p:nvPr/>
            </p:nvSpPr>
            <p:spPr>
              <a:xfrm>
                <a:off x="633557" y="281420"/>
                <a:ext cx="5375911" cy="5481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lnSpc>
                    <a:spcPct val="140000"/>
                  </a:lnSpc>
                  <a:defRPr sz="30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"/>
                  </a:defRPr>
                </a:lvl1pPr>
              </a:lstStyle>
              <a:p>
                <a:r>
                  <a:t>Персонализированное видео</a:t>
                </a:r>
              </a:p>
            </p:txBody>
          </p:sp>
          <p:sp>
            <p:nvSpPr>
              <p:cNvPr id="129" name="Скачать видео — Техническая демонстрация"/>
              <p:cNvSpPr txBox="1"/>
              <p:nvPr/>
            </p:nvSpPr>
            <p:spPr>
              <a:xfrm>
                <a:off x="-22042" y="3748681"/>
                <a:ext cx="5880432" cy="533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lnSpc>
                    <a:spcPct val="140000"/>
                  </a:lnSpc>
                  <a:defRPr sz="2100" u="sng">
                    <a:solidFill>
                      <a:srgbClr val="838383"/>
                    </a:solidFill>
                    <a:latin typeface="+mn-lt"/>
                    <a:ea typeface="+mn-ea"/>
                    <a:cs typeface="+mn-cs"/>
                    <a:sym typeface="Helvetica Neue"/>
                  </a:defRPr>
                </a:lvl1pPr>
              </a:lstStyle>
              <a:p>
                <a:r>
                  <a:rPr dirty="0">
                    <a:hlinkClick r:id="rId5"/>
                  </a:rPr>
                  <a:t>Скачать видео — Техническая демонстрация</a:t>
                </a:r>
                <a:endParaRPr dirty="0"/>
              </a:p>
            </p:txBody>
          </p:sp>
          <p:grpSp>
            <p:nvGrpSpPr>
              <p:cNvPr id="132" name="Group"/>
              <p:cNvGrpSpPr/>
              <p:nvPr/>
            </p:nvGrpSpPr>
            <p:grpSpPr>
              <a:xfrm>
                <a:off x="6442411" y="3846485"/>
                <a:ext cx="265675" cy="338543"/>
                <a:chOff x="0" y="0"/>
                <a:chExt cx="265673" cy="338542"/>
              </a:xfrm>
            </p:grpSpPr>
            <p:sp>
              <p:nvSpPr>
                <p:cNvPr id="130" name="Arrow"/>
                <p:cNvSpPr/>
                <p:nvPr/>
              </p:nvSpPr>
              <p:spPr>
                <a:xfrm rot="5400000">
                  <a:off x="-1" y="-1"/>
                  <a:ext cx="265675" cy="265675"/>
                </a:xfrm>
                <a:prstGeom prst="rightArrow">
                  <a:avLst>
                    <a:gd name="adj1" fmla="val 53746"/>
                    <a:gd name="adj2" fmla="val 64588"/>
                  </a:avLst>
                </a:prstGeom>
                <a:solidFill>
                  <a:srgbClr val="75DCA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31" name="Line"/>
                <p:cNvSpPr/>
                <p:nvPr/>
              </p:nvSpPr>
              <p:spPr>
                <a:xfrm>
                  <a:off x="2096" y="338542"/>
                  <a:ext cx="261481" cy="1"/>
                </a:xfrm>
                <a:prstGeom prst="line">
                  <a:avLst/>
                </a:prstGeom>
                <a:noFill/>
                <a:ln w="25400" cap="flat">
                  <a:solidFill>
                    <a:srgbClr val="73DCA5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134" name="Circle"/>
            <p:cNvSpPr/>
            <p:nvPr/>
          </p:nvSpPr>
          <p:spPr>
            <a:xfrm>
              <a:off x="2810387" y="1279386"/>
              <a:ext cx="1270001" cy="1270001"/>
            </a:xfrm>
            <a:prstGeom prst="ellipse">
              <a:avLst/>
            </a:prstGeom>
            <a:solidFill>
              <a:srgbClr val="000000">
                <a:alpha val="37122"/>
              </a:srgbClr>
            </a:solidFill>
            <a:ln w="25400" cap="flat">
              <a:solidFill>
                <a:srgbClr val="FFFFFF">
                  <a:alpha val="37122"/>
                </a:srgbClr>
              </a:solidFill>
              <a:prstDash val="solid"/>
              <a:round/>
            </a:ln>
            <a:effectLst>
              <a:outerShdw blurRad="38100" dist="25400" dir="5400000" rotWithShape="0">
                <a:srgbClr val="000000">
                  <a:alpha val="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35" name="Triangle"/>
            <p:cNvSpPr/>
            <p:nvPr/>
          </p:nvSpPr>
          <p:spPr>
            <a:xfrm rot="5400000">
              <a:off x="3343629" y="1777481"/>
              <a:ext cx="335222" cy="27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12A55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12A55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108</Words>
  <Application>Microsoft Macintosh PowerPoint</Application>
  <PresentationFormat>Custom</PresentationFormat>
  <Paragraphs>24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Frank Saw</cp:lastModifiedBy>
  <cp:revision>4</cp:revision>
  <dcterms:modified xsi:type="dcterms:W3CDTF">2019-03-28T20:12:26Z</dcterms:modified>
</cp:coreProperties>
</file>